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3" r:id="rId4"/>
    <p:sldId id="266" r:id="rId5"/>
    <p:sldId id="260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eve Kelly" initials="MK" lastIdx="3" clrIdx="0">
    <p:extLst>
      <p:ext uri="{19B8F6BF-5375-455C-9EA6-DF929625EA0E}">
        <p15:presenceInfo xmlns:p15="http://schemas.microsoft.com/office/powerpoint/2012/main" userId="S-1-5-21-455805561-1782383451-1483105283-76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3" autoAdjust="0"/>
    <p:restoredTop sz="96903" autoAdjust="0"/>
  </p:normalViewPr>
  <p:slideViewPr>
    <p:cSldViewPr snapToGrid="0">
      <p:cViewPr varScale="1">
        <p:scale>
          <a:sx n="76" d="100"/>
          <a:sy n="76" d="100"/>
        </p:scale>
        <p:origin x="126" y="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54"/>
            <a:ext cx="11301517" cy="1188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54"/>
            <a:ext cx="11301517" cy="1188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4" y="606554"/>
            <a:ext cx="11294116" cy="1188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377" y="875508"/>
            <a:ext cx="11124364" cy="1475013"/>
          </a:xfrm>
        </p:spPr>
        <p:txBody>
          <a:bodyPr anchor="t">
            <a:normAutofit/>
          </a:bodyPr>
          <a:lstStyle/>
          <a:p>
            <a:r>
              <a:rPr lang="en-US" sz="4400" dirty="0" smtClean="0">
                <a:latin typeface="Raleway" panose="020B0003030101060003" pitchFamily="34" charset="0"/>
              </a:rPr>
              <a:t>Women on the rise:</a:t>
            </a:r>
            <a:br>
              <a:rPr lang="en-US" sz="4400" dirty="0" smtClean="0">
                <a:latin typeface="Raleway" panose="020B0003030101060003" pitchFamily="34" charset="0"/>
              </a:rPr>
            </a:br>
            <a:r>
              <a:rPr lang="en-US" sz="4400" dirty="0" smtClean="0">
                <a:latin typeface="Raleway" panose="020B0003030101060003" pitchFamily="34" charset="0"/>
              </a:rPr>
              <a:t>stories from a movement</a:t>
            </a:r>
            <a:endParaRPr lang="en-US" sz="4400" dirty="0">
              <a:latin typeface="Raleway" panose="020B00030301010600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377" y="2509328"/>
            <a:ext cx="11192602" cy="59032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Raleway" panose="020B0003030101060003" pitchFamily="34" charset="0"/>
              </a:rPr>
              <a:t>Chester county fund for women and girls</a:t>
            </a:r>
            <a:endParaRPr lang="en-US" sz="2400" dirty="0">
              <a:latin typeface="Raleway" panose="020B00030301010600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7134" y="871424"/>
            <a:ext cx="2835027" cy="145397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4390" y="3398291"/>
            <a:ext cx="11237771" cy="3017890"/>
            <a:chOff x="444710" y="3080541"/>
            <a:chExt cx="11333879" cy="33941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4710" y="3080957"/>
              <a:ext cx="3936373" cy="33937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87749" y="3080541"/>
              <a:ext cx="3873893" cy="33937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7968176" y="3080542"/>
              <a:ext cx="3810413" cy="3389119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5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400" dirty="0">
                <a:solidFill>
                  <a:prstClr val="white"/>
                </a:solidFill>
                <a:latin typeface="Raleway" panose="020B0003030101060003" pitchFamily="34" charset="0"/>
              </a:rPr>
              <a:t>Tweet along with 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lvl="0">
              <a:buClr>
                <a:srgbClr val="9BB92D"/>
              </a:buClr>
            </a:pPr>
            <a:r>
              <a:rPr lang="en-US" sz="2800" dirty="0">
                <a:solidFill>
                  <a:schemeClr val="tx1"/>
                </a:solidFill>
                <a:latin typeface="Raleway" panose="020B0003030101060003" pitchFamily="34" charset="0"/>
              </a:rPr>
              <a:t>#</a:t>
            </a:r>
            <a:r>
              <a:rPr lang="en-US" sz="2800" dirty="0" smtClean="0">
                <a:solidFill>
                  <a:schemeClr val="tx1"/>
                </a:solidFill>
                <a:latin typeface="Raleway" panose="020B0003030101060003" pitchFamily="34" charset="0"/>
              </a:rPr>
              <a:t>PAWomenRising</a:t>
            </a:r>
            <a:endParaRPr lang="en-US" sz="2800" dirty="0" smtClean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lvl="0">
              <a:buClr>
                <a:srgbClr val="9BB92D"/>
              </a:buClr>
            </a:pPr>
            <a:endParaRPr lang="en-US" sz="2800" dirty="0">
              <a:solidFill>
                <a:srgbClr val="3D3D3D"/>
              </a:solidFill>
              <a:latin typeface="Raleway" panose="020B0003030101060003" pitchFamily="34" charset="0"/>
            </a:endParaRPr>
          </a:p>
          <a:p>
            <a:pPr lvl="0">
              <a:buClr>
                <a:srgbClr val="9BB92D"/>
              </a:buClr>
            </a:pPr>
            <a:r>
              <a:rPr lang="en-US" sz="2800" dirty="0">
                <a:solidFill>
                  <a:schemeClr val="tx1"/>
                </a:solidFill>
                <a:latin typeface="Raleway" panose="020B0003030101060003" pitchFamily="34" charset="0"/>
              </a:rPr>
              <a:t>Tag us: @ccwomenandgirls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75" y="2238047"/>
            <a:ext cx="5422899" cy="3612217"/>
          </a:xfrm>
        </p:spPr>
      </p:pic>
    </p:spTree>
    <p:extLst>
      <p:ext uri="{BB962C8B-B14F-4D97-AF65-F5344CB8AC3E}">
        <p14:creationId xmlns:p14="http://schemas.microsoft.com/office/powerpoint/2010/main" val="42805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702156"/>
            <a:ext cx="10923871" cy="1013800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latin typeface="Raleway" panose="020B0003030101060003" pitchFamily="34" charset="0"/>
              </a:rPr>
              <a:t>Review of some key 2017 events</a:t>
            </a:r>
            <a:endParaRPr lang="en-US" sz="4400" dirty="0">
              <a:latin typeface="Raleway" panose="020B00030301010600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729422"/>
              </p:ext>
            </p:extLst>
          </p:nvPr>
        </p:nvGraphicFramePr>
        <p:xfrm>
          <a:off x="438150" y="1978925"/>
          <a:ext cx="11325224" cy="458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306"/>
                <a:gridCol w="2831306"/>
                <a:gridCol w="2831306"/>
                <a:gridCol w="2831306"/>
              </a:tblGrid>
              <a:tr h="3692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January - March</a:t>
                      </a:r>
                      <a:endParaRPr lang="en-US" b="1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April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 - June</a:t>
                      </a:r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July - September</a:t>
                      </a:r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October - December</a:t>
                      </a:r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217579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55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Donald J. Trump Sr. </a:t>
                      </a:r>
                      <a:r>
                        <a:rPr lang="en-US" sz="1550" b="1" dirty="0" smtClean="0">
                          <a:solidFill>
                            <a:schemeClr val="accent1"/>
                          </a:solidFill>
                          <a:latin typeface="Raleway" panose="020B0003030101060003" pitchFamily="34" charset="0"/>
                        </a:rPr>
                        <a:t>inaugurated</a:t>
                      </a:r>
                      <a:r>
                        <a:rPr lang="en-US" sz="155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 as the 45th</a:t>
                      </a:r>
                      <a:r>
                        <a:rPr lang="en-US" sz="1550" baseline="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 U.S. </a:t>
                      </a:r>
                      <a:r>
                        <a:rPr lang="en-US" sz="155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president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1550" dirty="0" smtClean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55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Some million women and supporters engaged in </a:t>
                      </a:r>
                      <a:r>
                        <a:rPr lang="en-US" sz="1550" b="1" dirty="0" smtClean="0">
                          <a:solidFill>
                            <a:schemeClr val="accent1"/>
                          </a:solidFill>
                          <a:latin typeface="Raleway" panose="020B0003030101060003" pitchFamily="34" charset="0"/>
                        </a:rPr>
                        <a:t>protest marches </a:t>
                      </a:r>
                      <a:r>
                        <a:rPr lang="en-US" sz="155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across the country and</a:t>
                      </a:r>
                      <a:r>
                        <a:rPr lang="en-US" sz="1550" baseline="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 </a:t>
                      </a:r>
                      <a:r>
                        <a:rPr lang="en-US" sz="155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world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1550" dirty="0" smtClean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55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Debate explodes about welcoming </a:t>
                      </a:r>
                      <a:r>
                        <a:rPr lang="en-US" sz="1550" b="1" dirty="0" smtClean="0">
                          <a:solidFill>
                            <a:schemeClr val="accent1"/>
                          </a:solidFill>
                          <a:latin typeface="Raleway" panose="020B0003030101060003" pitchFamily="34" charset="0"/>
                        </a:rPr>
                        <a:t>refugees </a:t>
                      </a:r>
                      <a:r>
                        <a:rPr lang="en-US" sz="155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from certain Muslim-majority nations </a:t>
                      </a:r>
                    </a:p>
                    <a:p>
                      <a:pPr marL="0" indent="0">
                        <a:buClr>
                          <a:schemeClr val="accent2"/>
                        </a:buClr>
                        <a:buFont typeface="Wingdings" panose="05000000000000000000" pitchFamily="2" charset="2"/>
                        <a:buNone/>
                      </a:pPr>
                      <a:endParaRPr lang="en-US" sz="1550" dirty="0" smtClean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1600" dirty="0" smtClean="0">
                        <a:latin typeface="Raleway" panose="020B0003030101060003" pitchFamily="34" charset="0"/>
                      </a:endParaRP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 smtClean="0">
                          <a:latin typeface="Raleway" panose="020B0003030101060003" pitchFamily="34" charset="0"/>
                        </a:rPr>
                        <a:t>Neil Gorsuch confirmed on the </a:t>
                      </a: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Raleway" panose="020B0003030101060003" pitchFamily="34" charset="0"/>
                        </a:rPr>
                        <a:t>US Supreme Court</a:t>
                      </a:r>
                      <a:r>
                        <a:rPr lang="en-US" sz="1600" dirty="0" smtClean="0">
                          <a:latin typeface="Raleway" panose="020B0003030101060003" pitchFamily="34" charset="0"/>
                        </a:rPr>
                        <a:t>, a significant</a:t>
                      </a:r>
                      <a:r>
                        <a:rPr lang="en-US" sz="1600" baseline="0" dirty="0" smtClean="0">
                          <a:latin typeface="Raleway" panose="020B0003030101060003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Raleway" panose="020B0003030101060003" pitchFamily="34" charset="0"/>
                        </a:rPr>
                        <a:t>add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1600" dirty="0" smtClean="0">
                        <a:latin typeface="Raleway" panose="020B0003030101060003" pitchFamily="34" charset="0"/>
                      </a:endParaRP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 smtClean="0">
                          <a:latin typeface="Raleway" panose="020B0003030101060003" pitchFamily="34" charset="0"/>
                        </a:rPr>
                        <a:t>Pennsylvania’s </a:t>
                      </a: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Raleway" panose="020B0003030101060003" pitchFamily="34" charset="0"/>
                        </a:rPr>
                        <a:t>unemployment rate drops to 5%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Raleway" panose="020B0003030101060003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Raleway" panose="020B0003030101060003" pitchFamily="34" charset="0"/>
                        </a:rPr>
                        <a:t>from a year that opened at 5.2%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1600" dirty="0" smtClean="0">
                        <a:latin typeface="Raleway" panose="020B0003030101060003" pitchFamily="34" charset="0"/>
                      </a:endParaRP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 smtClean="0">
                          <a:latin typeface="Raleway" panose="020B0003030101060003" pitchFamily="34" charset="0"/>
                        </a:rPr>
                        <a:t>US </a:t>
                      </a: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Raleway" panose="020B0003030101060003" pitchFamily="34" charset="0"/>
                        </a:rPr>
                        <a:t>healthcare</a:t>
                      </a:r>
                      <a:r>
                        <a:rPr lang="en-US" sz="1600" b="1" baseline="0" dirty="0" smtClean="0">
                          <a:solidFill>
                            <a:schemeClr val="accent1"/>
                          </a:solidFill>
                          <a:latin typeface="Raleway" panose="020B0003030101060003" pitchFamily="34" charset="0"/>
                        </a:rPr>
                        <a:t> debate </a:t>
                      </a:r>
                      <a:r>
                        <a:rPr lang="en-US" sz="1600" baseline="0" dirty="0" smtClean="0">
                          <a:latin typeface="Raleway" panose="020B0003030101060003" pitchFamily="34" charset="0"/>
                        </a:rPr>
                        <a:t>ensues</a:t>
                      </a:r>
                      <a:br>
                        <a:rPr lang="en-US" sz="1600" baseline="0" dirty="0" smtClean="0">
                          <a:latin typeface="Raleway" panose="020B0003030101060003" pitchFamily="34" charset="0"/>
                        </a:rPr>
                      </a:br>
                      <a:endParaRPr lang="en-US" sz="1600" baseline="0" dirty="0" smtClean="0">
                        <a:latin typeface="Raleway" panose="020B00030301010600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1600" dirty="0" smtClean="0">
                        <a:latin typeface="Raleway" panose="020B0003030101060003" pitchFamily="34" charset="0"/>
                      </a:endParaRP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 smtClean="0">
                          <a:latin typeface="Raleway" panose="020B0003030101060003" pitchFamily="34" charset="0"/>
                        </a:rPr>
                        <a:t>Statewide focus on </a:t>
                      </a: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Raleway" panose="020B0003030101060003" pitchFamily="34" charset="0"/>
                        </a:rPr>
                        <a:t>opioid abuse </a:t>
                      </a:r>
                      <a:r>
                        <a:rPr lang="en-US" sz="1600" dirty="0" smtClean="0">
                          <a:latin typeface="Raleway" panose="020B0003030101060003" pitchFamily="34" charset="0"/>
                        </a:rPr>
                        <a:t>intensifies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1600" dirty="0" smtClean="0">
                        <a:latin typeface="Raleway" panose="020B0003030101060003" pitchFamily="34" charset="0"/>
                      </a:endParaRP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 smtClean="0">
                          <a:latin typeface="Raleway" panose="020B0003030101060003" pitchFamily="34" charset="0"/>
                        </a:rPr>
                        <a:t>The “Unite the Right” </a:t>
                      </a: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Raleway" panose="020B0003030101060003" pitchFamily="34" charset="0"/>
                        </a:rPr>
                        <a:t>rally in Charlottesville</a:t>
                      </a:r>
                      <a:r>
                        <a:rPr lang="en-US" sz="1600" dirty="0" smtClean="0">
                          <a:latin typeface="Raleway" panose="020B0003030101060003" pitchFamily="34" charset="0"/>
                        </a:rPr>
                        <a:t>, Virginia, left one woman dead and inflamed race relations nationwide</a:t>
                      </a:r>
                      <a:br>
                        <a:rPr lang="en-US" sz="1600" dirty="0" smtClean="0">
                          <a:latin typeface="Raleway" panose="020B0003030101060003" pitchFamily="34" charset="0"/>
                        </a:rPr>
                      </a:br>
                      <a:endParaRPr lang="en-US" sz="1600" dirty="0" smtClean="0">
                        <a:latin typeface="Raleway" panose="020B0003030101060003" pitchFamily="34" charset="0"/>
                      </a:endParaRP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 smtClean="0">
                          <a:latin typeface="Raleway" panose="020B0003030101060003" pitchFamily="34" charset="0"/>
                        </a:rPr>
                        <a:t>Trump</a:t>
                      </a:r>
                      <a:r>
                        <a:rPr lang="en-US" sz="1600" baseline="0" dirty="0" smtClean="0">
                          <a:latin typeface="Raleway" panose="020B0003030101060003" pitchFamily="34" charset="0"/>
                        </a:rPr>
                        <a:t> Administration announces </a:t>
                      </a:r>
                      <a:r>
                        <a:rPr lang="en-US" sz="1600" b="1" baseline="0" dirty="0" smtClean="0">
                          <a:solidFill>
                            <a:schemeClr val="accent1"/>
                          </a:solidFill>
                          <a:latin typeface="Raleway" panose="020B0003030101060003" pitchFamily="34" charset="0"/>
                        </a:rPr>
                        <a:t>end of DACA program</a:t>
                      </a:r>
                      <a:endParaRPr lang="en-US" sz="1600" dirty="0" smtClean="0"/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1600" dirty="0" smtClean="0">
                        <a:latin typeface="Raleway" panose="020B0003030101060003" pitchFamily="34" charset="0"/>
                      </a:endParaRPr>
                    </a:p>
                    <a:p>
                      <a:pPr>
                        <a:buClr>
                          <a:schemeClr val="accent2"/>
                        </a:buClr>
                      </a:pP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1600" dirty="0" smtClean="0">
                        <a:latin typeface="Raleway" panose="020B0003030101060003" pitchFamily="34" charset="0"/>
                      </a:endParaRP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550" dirty="0" smtClean="0">
                          <a:latin typeface="Raleway" panose="020B0003030101060003" pitchFamily="34" charset="0"/>
                        </a:rPr>
                        <a:t>The </a:t>
                      </a:r>
                      <a:r>
                        <a:rPr lang="en-US" sz="1550" b="1" dirty="0" smtClean="0">
                          <a:solidFill>
                            <a:schemeClr val="accent1"/>
                          </a:solidFill>
                          <a:latin typeface="Raleway" panose="020B0003030101060003" pitchFamily="34" charset="0"/>
                        </a:rPr>
                        <a:t>#metoo movement </a:t>
                      </a:r>
                      <a:r>
                        <a:rPr lang="en-US" sz="1550" dirty="0" smtClean="0">
                          <a:latin typeface="Raleway" panose="020B0003030101060003" pitchFamily="34" charset="0"/>
                        </a:rPr>
                        <a:t>erupts in response to sexual assault allegations involving prominent men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1550" dirty="0" smtClean="0">
                        <a:latin typeface="Raleway" panose="020B0003030101060003" pitchFamily="34" charset="0"/>
                      </a:endParaRP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550" b="1" dirty="0" smtClean="0">
                          <a:solidFill>
                            <a:schemeClr val="accent1"/>
                          </a:solidFill>
                          <a:latin typeface="Raleway" panose="020B0003030101060003" pitchFamily="34" charset="0"/>
                        </a:rPr>
                        <a:t>Chester County saw women sweep</a:t>
                      </a:r>
                      <a:r>
                        <a:rPr lang="en-US" sz="1550" dirty="0" smtClean="0">
                          <a:solidFill>
                            <a:schemeClr val="accent1"/>
                          </a:solidFill>
                          <a:latin typeface="Raleway" panose="020B0003030101060003" pitchFamily="34" charset="0"/>
                        </a:rPr>
                        <a:t> </a:t>
                      </a:r>
                      <a:r>
                        <a:rPr lang="en-US" sz="1550" dirty="0" smtClean="0">
                          <a:latin typeface="Raleway" panose="020B0003030101060003" pitchFamily="34" charset="0"/>
                        </a:rPr>
                        <a:t>a swath</a:t>
                      </a:r>
                      <a:br>
                        <a:rPr lang="en-US" sz="1550" dirty="0" smtClean="0">
                          <a:latin typeface="Raleway" panose="020B0003030101060003" pitchFamily="34" charset="0"/>
                        </a:rPr>
                      </a:br>
                      <a:r>
                        <a:rPr lang="en-US" sz="1550" dirty="0" smtClean="0">
                          <a:latin typeface="Raleway" panose="020B0003030101060003" pitchFamily="34" charset="0"/>
                        </a:rPr>
                        <a:t>of political offices </a:t>
                      </a:r>
                      <a:br>
                        <a:rPr lang="en-US" sz="1550" dirty="0" smtClean="0">
                          <a:latin typeface="Raleway" panose="020B0003030101060003" pitchFamily="34" charset="0"/>
                        </a:rPr>
                      </a:br>
                      <a:endParaRPr lang="en-US" sz="1550" dirty="0" smtClean="0">
                        <a:latin typeface="Raleway" panose="020B0003030101060003" pitchFamily="34" charset="0"/>
                      </a:endParaRP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550" dirty="0" smtClean="0">
                          <a:latin typeface="Raleway" panose="020B0003030101060003" pitchFamily="34" charset="0"/>
                        </a:rPr>
                        <a:t>Trump</a:t>
                      </a:r>
                      <a:r>
                        <a:rPr lang="en-US" sz="1550" baseline="0" dirty="0" smtClean="0">
                          <a:latin typeface="Raleway" panose="020B0003030101060003" pitchFamily="34" charset="0"/>
                        </a:rPr>
                        <a:t> Administration </a:t>
                      </a:r>
                      <a:r>
                        <a:rPr lang="en-US" sz="1550" b="1" baseline="0" dirty="0" smtClean="0">
                          <a:solidFill>
                            <a:schemeClr val="accent1"/>
                          </a:solidFill>
                          <a:latin typeface="Raleway" panose="020B0003030101060003" pitchFamily="34" charset="0"/>
                        </a:rPr>
                        <a:t>wins passage of major tax cut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1550" baseline="0" dirty="0" smtClean="0">
                        <a:latin typeface="Raleway" panose="020B0003030101060003" pitchFamily="34" charset="0"/>
                      </a:endParaRPr>
                    </a:p>
                    <a:p>
                      <a:pPr>
                        <a:buClr>
                          <a:schemeClr val="accent2"/>
                        </a:buClr>
                      </a:pP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7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400" dirty="0" smtClean="0">
                <a:latin typeface="Raleway" panose="020B0003030101060003" pitchFamily="34" charset="0"/>
              </a:rPr>
              <a:t>Where women stand</a:t>
            </a:r>
            <a:endParaRPr lang="en-US" sz="4400" dirty="0">
              <a:latin typeface="Raleway" panose="020B00030301010600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5236" y="1827484"/>
            <a:ext cx="1084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Raleway" panose="020B0003030101060003" pitchFamily="34" charset="0"/>
              </a:rPr>
              <a:t>2017</a:t>
            </a:r>
            <a:endParaRPr lang="en-US" sz="2000" b="1" dirty="0">
              <a:solidFill>
                <a:schemeClr val="accent2"/>
              </a:solidFill>
              <a:latin typeface="Raleway" panose="020B000303010106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92017" y="1839841"/>
            <a:ext cx="968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Raleway" panose="020B0003030101060003" pitchFamily="34" charset="0"/>
              </a:rPr>
              <a:t>2018</a:t>
            </a:r>
            <a:endParaRPr lang="en-US" sz="2000" b="1" dirty="0">
              <a:solidFill>
                <a:schemeClr val="accent2"/>
              </a:solidFill>
              <a:latin typeface="Raleway" panose="020B00030301010600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577860"/>
              </p:ext>
            </p:extLst>
          </p:nvPr>
        </p:nvGraphicFramePr>
        <p:xfrm>
          <a:off x="450376" y="2189361"/>
          <a:ext cx="112867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9444"/>
                <a:gridCol w="3718628"/>
                <a:gridCol w="37186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Governors</a:t>
                      </a:r>
                      <a:endParaRPr lang="en-US" b="0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4 women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of 50 states</a:t>
                      </a:r>
                      <a:endParaRPr lang="en-US" b="0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6 women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of 50 states</a:t>
                      </a:r>
                      <a:endParaRPr lang="en-US" b="0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Senators</a:t>
                      </a:r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25 women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of 100</a:t>
                      </a:r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22 women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of 100</a:t>
                      </a:r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Representatives</a:t>
                      </a:r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84 women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of 435</a:t>
                      </a:r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84 women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of 435</a:t>
                      </a:r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4841" y="1852198"/>
            <a:ext cx="1719620" cy="375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Raleway" panose="020B0003030101060003" pitchFamily="34" charset="0"/>
              </a:rPr>
              <a:t>United States</a:t>
            </a:r>
            <a:endParaRPr lang="en-US" b="1" dirty="0">
              <a:solidFill>
                <a:schemeClr val="accent1"/>
              </a:solidFill>
              <a:latin typeface="Raleway" panose="020B0003030101060003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05883"/>
              </p:ext>
            </p:extLst>
          </p:nvPr>
        </p:nvGraphicFramePr>
        <p:xfrm>
          <a:off x="450376" y="3749910"/>
          <a:ext cx="112867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9444"/>
                <a:gridCol w="3718628"/>
                <a:gridCol w="37186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Senators</a:t>
                      </a:r>
                      <a:endParaRPr lang="en-US" b="0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6 women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of 50</a:t>
                      </a:r>
                      <a:endParaRPr lang="en-US" b="0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9 women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of 50</a:t>
                      </a:r>
                      <a:endParaRPr lang="en-US" b="0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Representatives</a:t>
                      </a:r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40 women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of 203</a:t>
                      </a:r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40 women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of 203</a:t>
                      </a:r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Judges</a:t>
                      </a:r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      PA Supreme Court</a:t>
                      </a:r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3 women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of 7</a:t>
                      </a:r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3 women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of 7</a:t>
                      </a:r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      PA Superior Court</a:t>
                      </a:r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2 women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of 19</a:t>
                      </a:r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5 women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of 19</a:t>
                      </a:r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4842" y="3452176"/>
            <a:ext cx="1719620" cy="375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Raleway" panose="020B0003030101060003" pitchFamily="34" charset="0"/>
              </a:rPr>
              <a:t>Pennsylvania</a:t>
            </a:r>
            <a:endParaRPr lang="en-US" b="1" dirty="0">
              <a:solidFill>
                <a:schemeClr val="accent1"/>
              </a:solidFill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842" y="5713316"/>
            <a:ext cx="192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Raleway" panose="020B0003030101060003" pitchFamily="34" charset="0"/>
              </a:rPr>
              <a:t>Chester County</a:t>
            </a:r>
            <a:endParaRPr lang="en-US" b="1" dirty="0">
              <a:solidFill>
                <a:schemeClr val="accent1"/>
              </a:solidFill>
              <a:latin typeface="Raleway" panose="020B0003030101060003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972182"/>
              </p:ext>
            </p:extLst>
          </p:nvPr>
        </p:nvGraphicFramePr>
        <p:xfrm>
          <a:off x="450376" y="6013906"/>
          <a:ext cx="112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9444"/>
                <a:gridCol w="3718628"/>
                <a:gridCol w="37186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County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 commissioners</a:t>
                      </a:r>
                      <a:endParaRPr lang="en-US" b="0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2 women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of 3</a:t>
                      </a:r>
                      <a:endParaRPr lang="en-US" b="0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2 women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of 3</a:t>
                      </a:r>
                      <a:endParaRPr lang="en-US" b="0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Row offices</a:t>
                      </a:r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1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 woman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of 4</a:t>
                      </a:r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4 women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Raleway" panose="020B0003030101060003" pitchFamily="34" charset="0"/>
                        </a:rPr>
                        <a:t>of 4</a:t>
                      </a:r>
                      <a:endParaRPr lang="en-US" dirty="0">
                        <a:solidFill>
                          <a:schemeClr val="tx1"/>
                        </a:solidFill>
                        <a:latin typeface="Raleway" panose="020B00030301010600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8636000" y="2189362"/>
            <a:ext cx="1155700" cy="3570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8982076" y="3753296"/>
            <a:ext cx="1143000" cy="39031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9001125" y="5268399"/>
            <a:ext cx="1143000" cy="39031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9090025" y="6362700"/>
            <a:ext cx="1054100" cy="42080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8820811" y="2573584"/>
            <a:ext cx="1323313" cy="382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400" dirty="0" smtClean="0">
                <a:latin typeface="Raleway" panose="020B0003030101060003" pitchFamily="34" charset="0"/>
              </a:rPr>
              <a:t>2018 Midterm election cycle</a:t>
            </a:r>
            <a:endParaRPr lang="en-US" sz="4400" dirty="0">
              <a:latin typeface="Raleway" panose="020B000303010106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060812"/>
            <a:ext cx="5628538" cy="4626591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Raleway" panose="020B0003030101060003" pitchFamily="34" charset="0"/>
              </a:rPr>
              <a:t>United States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Raleway" panose="020B0003030101060003" pitchFamily="34" charset="0"/>
              </a:rPr>
              <a:t>Senate – 33 seats of 100 up</a:t>
            </a:r>
            <a:endParaRPr lang="en-US" sz="1800" dirty="0" smtClean="0">
              <a:solidFill>
                <a:schemeClr val="accent1"/>
              </a:solidFill>
              <a:latin typeface="Raleway" panose="020B00030301010600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Raleway" panose="020B0003030101060003" pitchFamily="34" charset="0"/>
              </a:rPr>
              <a:t>House </a:t>
            </a:r>
            <a:r>
              <a:rPr lang="en-US" sz="1800" dirty="0">
                <a:solidFill>
                  <a:schemeClr val="tx1"/>
                </a:solidFill>
                <a:latin typeface="Raleway" panose="020B0003030101060003" pitchFamily="34" charset="0"/>
              </a:rPr>
              <a:t>of </a:t>
            </a:r>
            <a:r>
              <a:rPr lang="en-US" sz="1800" dirty="0" smtClean="0">
                <a:solidFill>
                  <a:schemeClr val="tx1"/>
                </a:solidFill>
                <a:latin typeface="Raleway" panose="020B0003030101060003" pitchFamily="34" charset="0"/>
              </a:rPr>
              <a:t>Representatives – all 435 seats up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Raleway" panose="020B0003030101060003" pitchFamily="34" charset="0"/>
              </a:rPr>
              <a:t>Pennsylvania </a:t>
            </a:r>
            <a:r>
              <a:rPr lang="en-US" dirty="0" smtClean="0">
                <a:solidFill>
                  <a:schemeClr val="tx1"/>
                </a:solidFill>
                <a:latin typeface="Raleway" panose="020B0003030101060003" pitchFamily="34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Raleway" panose="020B0003030101060003" pitchFamily="34" charset="0"/>
              </a:rPr>
              <a:t>Governor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Raleway" panose="020B0003030101060003" pitchFamily="34" charset="0"/>
              </a:rPr>
              <a:t>Lieutenant Governor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Raleway" panose="020B0003030101060003" pitchFamily="34" charset="0"/>
              </a:rPr>
              <a:t>State Senate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Raleway" panose="020B0003030101060003" pitchFamily="34" charset="0"/>
              </a:rPr>
              <a:t>State House </a:t>
            </a:r>
            <a:r>
              <a:rPr lang="en-US" sz="1800" dirty="0">
                <a:solidFill>
                  <a:schemeClr val="tx1"/>
                </a:solidFill>
                <a:latin typeface="Raleway" panose="020B0003030101060003" pitchFamily="34" charset="0"/>
              </a:rPr>
              <a:t>of </a:t>
            </a:r>
            <a:r>
              <a:rPr lang="en-US" sz="1800" dirty="0" smtClean="0">
                <a:solidFill>
                  <a:schemeClr val="tx1"/>
                </a:solidFill>
                <a:latin typeface="Raleway" panose="020B0003030101060003" pitchFamily="34" charset="0"/>
              </a:rPr>
              <a:t>Representatives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455" y="2146115"/>
            <a:ext cx="4646369" cy="3484777"/>
          </a:xfrm>
        </p:spPr>
      </p:pic>
      <p:sp>
        <p:nvSpPr>
          <p:cNvPr id="6" name="TextBox 5"/>
          <p:cNvSpPr txBox="1"/>
          <p:nvPr/>
        </p:nvSpPr>
        <p:spPr>
          <a:xfrm>
            <a:off x="6755644" y="5581930"/>
            <a:ext cx="4694829" cy="1135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1"/>
                </a:solidFill>
                <a:latin typeface="Raleway" panose="020B0003030101060003" pitchFamily="34" charset="0"/>
              </a:rPr>
              <a:t>Primary Day – May </a:t>
            </a:r>
            <a:r>
              <a:rPr lang="en-US" sz="2400" b="1" dirty="0" smtClean="0">
                <a:solidFill>
                  <a:schemeClr val="accent1"/>
                </a:solidFill>
                <a:latin typeface="Raleway" panose="020B0003030101060003" pitchFamily="34" charset="0"/>
              </a:rPr>
              <a:t>15</a:t>
            </a:r>
            <a:br>
              <a:rPr lang="en-US" sz="2400" b="1" dirty="0" smtClean="0">
                <a:solidFill>
                  <a:schemeClr val="accent1"/>
                </a:solidFill>
                <a:latin typeface="Raleway" panose="020B0003030101060003" pitchFamily="34" charset="0"/>
              </a:rPr>
            </a:br>
            <a:r>
              <a:rPr lang="en-US" sz="2400" b="1" dirty="0" smtClean="0">
                <a:solidFill>
                  <a:schemeClr val="accent1"/>
                </a:solidFill>
                <a:latin typeface="Raleway" panose="020B0003030101060003" pitchFamily="34" charset="0"/>
              </a:rPr>
              <a:t>General </a:t>
            </a:r>
            <a:r>
              <a:rPr lang="en-US" sz="2400" b="1" dirty="0" smtClean="0">
                <a:solidFill>
                  <a:schemeClr val="accent1"/>
                </a:solidFill>
                <a:latin typeface="Raleway" panose="020B0003030101060003" pitchFamily="34" charset="0"/>
              </a:rPr>
              <a:t>Election Day – </a:t>
            </a:r>
            <a:r>
              <a:rPr lang="en-US" sz="2400" b="1" dirty="0" smtClean="0">
                <a:solidFill>
                  <a:schemeClr val="accent1"/>
                </a:solidFill>
                <a:latin typeface="Raleway" panose="020B0003030101060003" pitchFamily="34" charset="0"/>
              </a:rPr>
              <a:t>Nov. </a:t>
            </a:r>
            <a:r>
              <a:rPr lang="en-US" sz="2400" b="1" dirty="0" smtClean="0">
                <a:solidFill>
                  <a:schemeClr val="accent1"/>
                </a:solidFill>
                <a:latin typeface="Raleway" panose="020B0003030101060003" pitchFamily="34" charset="0"/>
              </a:rPr>
              <a:t>6</a:t>
            </a:r>
            <a:endParaRPr lang="en-US" sz="2400" b="1" dirty="0">
              <a:solidFill>
                <a:schemeClr val="accent1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400" dirty="0" smtClean="0">
                <a:latin typeface="Raleway" panose="020B0003030101060003" pitchFamily="34" charset="0"/>
              </a:rPr>
              <a:t>Did you know? </a:t>
            </a:r>
            <a:endParaRPr lang="en-US" sz="4400" dirty="0">
              <a:latin typeface="Raleway" panose="020B0003030101060003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7" y="2242781"/>
            <a:ext cx="5409796" cy="360349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6" y="2228003"/>
            <a:ext cx="5571784" cy="3633047"/>
          </a:xfrm>
        </p:spPr>
        <p:txBody>
          <a:bodyPr anchor="t"/>
          <a:lstStyle/>
          <a:p>
            <a:r>
              <a:rPr lang="en-US" sz="2000" dirty="0" smtClean="0">
                <a:solidFill>
                  <a:schemeClr val="tx1"/>
                </a:solidFill>
                <a:latin typeface="Raleway" panose="020B0003030101060003" pitchFamily="34" charset="0"/>
              </a:rPr>
              <a:t>Since </a:t>
            </a:r>
            <a:r>
              <a:rPr lang="en-US" sz="2000" dirty="0">
                <a:solidFill>
                  <a:schemeClr val="tx1"/>
                </a:solidFill>
                <a:latin typeface="Raleway" panose="020B0003030101060003" pitchFamily="34" charset="0"/>
              </a:rPr>
              <a:t>1953, there has never been </a:t>
            </a:r>
            <a:r>
              <a:rPr lang="en-US" sz="2000" dirty="0" smtClean="0">
                <a:solidFill>
                  <a:schemeClr val="tx1"/>
                </a:solidFill>
                <a:latin typeface="Raleway" panose="020B0003030101060003" pitchFamily="34" charset="0"/>
              </a:rPr>
              <a:t>more than </a:t>
            </a:r>
            <a:r>
              <a:rPr lang="en-US" sz="2000" dirty="0">
                <a:solidFill>
                  <a:schemeClr val="tx1"/>
                </a:solidFill>
                <a:latin typeface="Raleway" panose="020B0003030101060003" pitchFamily="34" charset="0"/>
              </a:rPr>
              <a:t>two </a:t>
            </a:r>
            <a:r>
              <a:rPr lang="en-US" sz="2000" dirty="0" smtClean="0">
                <a:solidFill>
                  <a:schemeClr val="tx1"/>
                </a:solidFill>
                <a:latin typeface="Raleway" panose="020B0003030101060003" pitchFamily="34" charset="0"/>
              </a:rPr>
              <a:t>women (regardless </a:t>
            </a:r>
            <a:r>
              <a:rPr lang="en-US" sz="2000" dirty="0">
                <a:solidFill>
                  <a:schemeClr val="tx1"/>
                </a:solidFill>
                <a:latin typeface="Raleway" panose="020B0003030101060003" pitchFamily="34" charset="0"/>
              </a:rPr>
              <a:t>of </a:t>
            </a:r>
            <a:r>
              <a:rPr lang="en-US" sz="2000" dirty="0" smtClean="0">
                <a:solidFill>
                  <a:schemeClr val="tx1"/>
                </a:solidFill>
                <a:latin typeface="Raleway" panose="020B0003030101060003" pitchFamily="34" charset="0"/>
              </a:rPr>
              <a:t>party) in </a:t>
            </a:r>
            <a:r>
              <a:rPr lang="en-US" sz="2000" dirty="0">
                <a:solidFill>
                  <a:schemeClr val="tx1"/>
                </a:solidFill>
                <a:latin typeface="Raleway" panose="020B0003030101060003" pitchFamily="34" charset="0"/>
              </a:rPr>
              <a:t>the Pennsylvania Congressional </a:t>
            </a:r>
            <a:r>
              <a:rPr lang="en-US" sz="2000" dirty="0" smtClean="0">
                <a:solidFill>
                  <a:schemeClr val="tx1"/>
                </a:solidFill>
                <a:latin typeface="Raleway" panose="020B0003030101060003" pitchFamily="34" charset="0"/>
              </a:rPr>
              <a:t>delegation </a:t>
            </a:r>
            <a:r>
              <a:rPr lang="en-US" sz="2000" dirty="0">
                <a:solidFill>
                  <a:schemeClr val="tx1"/>
                </a:solidFill>
                <a:latin typeface="Raleway" panose="020B0003030101060003" pitchFamily="34" charset="0"/>
              </a:rPr>
              <a:t>at </a:t>
            </a:r>
            <a:r>
              <a:rPr lang="en-US" sz="2000" dirty="0" smtClean="0">
                <a:solidFill>
                  <a:schemeClr val="tx1"/>
                </a:solidFill>
                <a:latin typeface="Raleway" panose="020B0003030101060003" pitchFamily="34" charset="0"/>
              </a:rPr>
              <a:t>once.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Raleway" panose="020B0003030101060003" pitchFamily="34" charset="0"/>
              </a:rPr>
              <a:t>Since </a:t>
            </a:r>
            <a:r>
              <a:rPr lang="en-US" sz="2000" dirty="0">
                <a:solidFill>
                  <a:schemeClr val="tx1"/>
                </a:solidFill>
                <a:latin typeface="Raleway" panose="020B0003030101060003" pitchFamily="34" charset="0"/>
              </a:rPr>
              <a:t>2015, there have been no </a:t>
            </a:r>
            <a:r>
              <a:rPr lang="en-US" sz="2000" dirty="0" smtClean="0">
                <a:solidFill>
                  <a:schemeClr val="tx1"/>
                </a:solidFill>
                <a:latin typeface="Raleway" panose="020B0003030101060003" pitchFamily="34" charset="0"/>
              </a:rPr>
              <a:t>women</a:t>
            </a:r>
            <a:br>
              <a:rPr lang="en-US" sz="2000" dirty="0" smtClean="0">
                <a:solidFill>
                  <a:schemeClr val="tx1"/>
                </a:solidFill>
                <a:latin typeface="Raleway" panose="020B0003030101060003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Raleway" panose="020B0003030101060003" pitchFamily="34" charset="0"/>
              </a:rPr>
              <a:t>in </a:t>
            </a:r>
            <a:r>
              <a:rPr lang="en-US" sz="2000" dirty="0">
                <a:solidFill>
                  <a:schemeClr val="tx1"/>
                </a:solidFill>
                <a:latin typeface="Raleway" panose="020B0003030101060003" pitchFamily="34" charset="0"/>
              </a:rPr>
              <a:t>the Pennsylvania </a:t>
            </a:r>
            <a:r>
              <a:rPr lang="en-US" sz="2000" dirty="0" smtClean="0">
                <a:solidFill>
                  <a:schemeClr val="tx1"/>
                </a:solidFill>
                <a:latin typeface="Raleway" panose="020B0003030101060003" pitchFamily="34" charset="0"/>
              </a:rPr>
              <a:t>Congressional delegation</a:t>
            </a:r>
            <a:r>
              <a:rPr lang="en-US" sz="2000" dirty="0" smtClean="0">
                <a:solidFill>
                  <a:schemeClr val="tx1"/>
                </a:solidFill>
                <a:latin typeface="Raleway" panose="020B0003030101060003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400" dirty="0" smtClean="0">
                <a:latin typeface="Raleway" panose="020B0003030101060003" pitchFamily="34" charset="0"/>
              </a:rPr>
              <a:t>Keep the conversation going!</a:t>
            </a:r>
            <a:endParaRPr lang="en-US" sz="4400" dirty="0">
              <a:latin typeface="Raleway" panose="020B000303010106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4268331"/>
          </a:xfrm>
        </p:spPr>
        <p:txBody>
          <a:bodyPr anchor="t">
            <a:normAutofit fontScale="25000" lnSpcReduction="20000"/>
          </a:bodyPr>
          <a:lstStyle/>
          <a:p>
            <a:pPr marL="1594000" lvl="5" indent="0">
              <a:buNone/>
            </a:pPr>
            <a:r>
              <a:rPr lang="en-US" sz="6600" b="1" dirty="0" smtClean="0">
                <a:solidFill>
                  <a:schemeClr val="accent1"/>
                </a:solidFill>
                <a:latin typeface="Raleway" panose="020B0003030101060003" pitchFamily="34" charset="0"/>
              </a:rPr>
              <a:t>CCFWG</a:t>
            </a:r>
            <a:endParaRPr lang="en-US" sz="6600" dirty="0">
              <a:solidFill>
                <a:schemeClr val="accent1"/>
              </a:solidFill>
              <a:latin typeface="Raleway" panose="020B0003030101060003" pitchFamily="34" charset="0"/>
            </a:endParaRPr>
          </a:p>
          <a:p>
            <a:pPr marL="1594000" lvl="5" indent="0">
              <a:buNone/>
            </a:pPr>
            <a:r>
              <a:rPr lang="en-US" sz="6600" dirty="0" smtClean="0">
                <a:latin typeface="Raleway" panose="020B0003030101060003" pitchFamily="34" charset="0"/>
              </a:rPr>
              <a:t>Facebook/ccwomenandgirls</a:t>
            </a:r>
          </a:p>
          <a:p>
            <a:pPr marL="1594000" lvl="5" indent="0">
              <a:buNone/>
            </a:pPr>
            <a:r>
              <a:rPr lang="en-US" sz="6600" dirty="0" smtClean="0">
                <a:latin typeface="Raleway" panose="020B0003030101060003" pitchFamily="34" charset="0"/>
              </a:rPr>
              <a:t>Twitter/@ccwomenandgirls</a:t>
            </a:r>
            <a:endParaRPr lang="en-US" sz="6600" dirty="0">
              <a:latin typeface="Raleway" panose="020B0003030101060003" pitchFamily="34" charset="0"/>
            </a:endParaRPr>
          </a:p>
          <a:p>
            <a:pPr marL="1594000" lvl="5" indent="0">
              <a:buNone/>
            </a:pPr>
            <a:r>
              <a:rPr lang="en-US" sz="6600" dirty="0">
                <a:latin typeface="Raleway" panose="020B0003030101060003" pitchFamily="34" charset="0"/>
              </a:rPr>
              <a:t/>
            </a:r>
            <a:br>
              <a:rPr lang="en-US" sz="6600" dirty="0">
                <a:latin typeface="Raleway" panose="020B0003030101060003" pitchFamily="34" charset="0"/>
              </a:rPr>
            </a:br>
            <a:r>
              <a:rPr lang="en-US" sz="6600" b="1" dirty="0" smtClean="0">
                <a:solidFill>
                  <a:schemeClr val="accent1"/>
                </a:solidFill>
                <a:latin typeface="Raleway" panose="020B0003030101060003" pitchFamily="34" charset="0"/>
              </a:rPr>
              <a:t>Nia </a:t>
            </a:r>
            <a:r>
              <a:rPr lang="en-US" sz="6600" b="1" dirty="0">
                <a:solidFill>
                  <a:schemeClr val="accent1"/>
                </a:solidFill>
                <a:latin typeface="Raleway" panose="020B0003030101060003" pitchFamily="34" charset="0"/>
              </a:rPr>
              <a:t>Ngina Meeks</a:t>
            </a:r>
            <a:endParaRPr lang="en-US" sz="6600" dirty="0">
              <a:solidFill>
                <a:schemeClr val="accent1"/>
              </a:solidFill>
              <a:latin typeface="Raleway" panose="020B0003030101060003" pitchFamily="34" charset="0"/>
            </a:endParaRPr>
          </a:p>
          <a:p>
            <a:pPr marL="1594000" lvl="5" indent="0">
              <a:buNone/>
            </a:pPr>
            <a:r>
              <a:rPr lang="en-US" sz="6600" dirty="0">
                <a:latin typeface="Raleway" panose="020B0003030101060003" pitchFamily="34" charset="0"/>
              </a:rPr>
              <a:t>Facebook/Nia Means Purpose</a:t>
            </a:r>
          </a:p>
          <a:p>
            <a:pPr marL="1594000" lvl="5" indent="0">
              <a:buNone/>
            </a:pPr>
            <a:r>
              <a:rPr lang="en-US" sz="6600" dirty="0">
                <a:latin typeface="Raleway" panose="020B0003030101060003" pitchFamily="34" charset="0"/>
              </a:rPr>
              <a:t>Twitter/@</a:t>
            </a:r>
            <a:r>
              <a:rPr lang="en-US" sz="6600" dirty="0" smtClean="0">
                <a:latin typeface="Raleway" panose="020B0003030101060003" pitchFamily="34" charset="0"/>
              </a:rPr>
              <a:t>nmpurpose</a:t>
            </a:r>
            <a:endParaRPr lang="en-US" sz="6600" dirty="0" smtClean="0">
              <a:latin typeface="Raleway" panose="020B0003030101060003" pitchFamily="34" charset="0"/>
            </a:endParaRPr>
          </a:p>
          <a:p>
            <a:pPr marL="1594000" lvl="5" indent="0">
              <a:buNone/>
            </a:pPr>
            <a:endParaRPr lang="en-US" sz="6600" b="1" dirty="0">
              <a:solidFill>
                <a:schemeClr val="accent1"/>
              </a:solidFill>
              <a:latin typeface="Raleway" panose="020B0003030101060003" pitchFamily="34" charset="0"/>
            </a:endParaRPr>
          </a:p>
          <a:p>
            <a:pPr marL="1594000" lvl="5" indent="0">
              <a:buNone/>
            </a:pPr>
            <a:r>
              <a:rPr lang="en-US" sz="6600" b="1" dirty="0">
                <a:solidFill>
                  <a:schemeClr val="accent1"/>
                </a:solidFill>
                <a:latin typeface="Raleway" panose="020B0003030101060003" pitchFamily="34" charset="0"/>
              </a:rPr>
              <a:t/>
            </a:r>
            <a:br>
              <a:rPr lang="en-US" sz="6600" b="1" dirty="0">
                <a:solidFill>
                  <a:schemeClr val="accent1"/>
                </a:solidFill>
                <a:latin typeface="Raleway" panose="020B0003030101060003" pitchFamily="34" charset="0"/>
              </a:rPr>
            </a:br>
            <a:r>
              <a:rPr lang="en-US" sz="6600" b="1" dirty="0" smtClean="0">
                <a:solidFill>
                  <a:schemeClr val="accent1"/>
                </a:solidFill>
                <a:latin typeface="Raleway" panose="020B0003030101060003" pitchFamily="34" charset="0"/>
              </a:rPr>
              <a:t>Patricia </a:t>
            </a:r>
            <a:r>
              <a:rPr lang="en-US" sz="6600" b="1" dirty="0" smtClean="0">
                <a:solidFill>
                  <a:schemeClr val="accent1"/>
                </a:solidFill>
                <a:latin typeface="Raleway" panose="020B0003030101060003" pitchFamily="34" charset="0"/>
              </a:rPr>
              <a:t>Maisano</a:t>
            </a:r>
            <a:endParaRPr lang="en-US" sz="6600" b="1" dirty="0">
              <a:latin typeface="Raleway" panose="020B0003030101060003" pitchFamily="34" charset="0"/>
            </a:endParaRPr>
          </a:p>
          <a:p>
            <a:pPr marL="1594000" lvl="5" indent="0">
              <a:buNone/>
            </a:pPr>
            <a:r>
              <a:rPr lang="en-US" sz="6600" dirty="0">
                <a:latin typeface="Raleway" panose="020B0003030101060003" pitchFamily="34" charset="0"/>
              </a:rPr>
              <a:t>Facebook/pamaisano</a:t>
            </a:r>
            <a:endParaRPr lang="en-US" sz="6600" dirty="0" smtClean="0">
              <a:latin typeface="Raleway" panose="020B0003030101060003" pitchFamily="34" charset="0"/>
            </a:endParaRPr>
          </a:p>
          <a:p>
            <a:pPr marL="1594000" lvl="5" indent="0">
              <a:buNone/>
            </a:pPr>
            <a:r>
              <a:rPr lang="en-US" sz="6600" dirty="0" smtClean="0">
                <a:latin typeface="Raleway" panose="020B0003030101060003" pitchFamily="34" charset="0"/>
              </a:rPr>
              <a:t>Twitter</a:t>
            </a:r>
            <a:r>
              <a:rPr lang="en-US" sz="6600" dirty="0">
                <a:latin typeface="Raleway" panose="020B0003030101060003" pitchFamily="34" charset="0"/>
              </a:rPr>
              <a:t>/@pamaisano ‏</a:t>
            </a:r>
          </a:p>
          <a:p>
            <a:pPr marL="0" indent="0">
              <a:buNone/>
            </a:pPr>
            <a:endParaRPr lang="en-US" sz="7200" b="1" dirty="0"/>
          </a:p>
          <a:p>
            <a:pPr marL="0" indent="0">
              <a:buNone/>
            </a:pP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/>
              <a:t> 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5677" y="2228003"/>
            <a:ext cx="4895131" cy="2395855"/>
          </a:xfrm>
        </p:spPr>
        <p:txBody>
          <a:bodyPr anchor="t">
            <a:normAutofit fontScale="25000" lnSpcReduction="20000"/>
          </a:bodyPr>
          <a:lstStyle/>
          <a:p>
            <a:pPr marL="1594000" lvl="5" indent="0">
              <a:buNone/>
            </a:pPr>
            <a:r>
              <a:rPr lang="en-US" sz="6600" b="1" dirty="0" smtClean="0">
                <a:solidFill>
                  <a:schemeClr val="accent1"/>
                </a:solidFill>
                <a:latin typeface="Raleway" panose="020B0003030101060003" pitchFamily="34" charset="0"/>
              </a:rPr>
              <a:t>Jasmine </a:t>
            </a:r>
            <a:r>
              <a:rPr lang="en-US" sz="6600" b="1" dirty="0">
                <a:solidFill>
                  <a:schemeClr val="accent1"/>
                </a:solidFill>
                <a:latin typeface="Raleway" panose="020B0003030101060003" pitchFamily="34" charset="0"/>
              </a:rPr>
              <a:t>E. Sessoms</a:t>
            </a:r>
          </a:p>
          <a:p>
            <a:pPr marL="1594000" lvl="5" indent="0">
              <a:buNone/>
            </a:pPr>
            <a:r>
              <a:rPr lang="en-US" sz="6600" dirty="0" smtClean="0">
                <a:latin typeface="Raleway" panose="020B0003030101060003" pitchFamily="34" charset="0"/>
              </a:rPr>
              <a:t>Facebook/SheCanWinNow</a:t>
            </a:r>
            <a:endParaRPr lang="en-US" sz="6600" dirty="0">
              <a:latin typeface="Raleway" panose="020B0003030101060003" pitchFamily="34" charset="0"/>
            </a:endParaRPr>
          </a:p>
          <a:p>
            <a:pPr marL="1594000" lvl="5" indent="0">
              <a:buNone/>
            </a:pPr>
            <a:r>
              <a:rPr lang="en-US" sz="6600" dirty="0">
                <a:latin typeface="Raleway" panose="020B0003030101060003" pitchFamily="34" charset="0"/>
              </a:rPr>
              <a:t>Twitter</a:t>
            </a:r>
            <a:r>
              <a:rPr lang="en-US" sz="6600" dirty="0" smtClean="0">
                <a:latin typeface="Raleway" panose="020B0003030101060003" pitchFamily="34" charset="0"/>
              </a:rPr>
              <a:t>/@SheCanWinNow</a:t>
            </a:r>
            <a:endParaRPr lang="en-US" sz="6600" dirty="0">
              <a:latin typeface="Raleway" panose="020B0003030101060003" pitchFamily="34" charset="0"/>
            </a:endParaRPr>
          </a:p>
          <a:p>
            <a:pPr marL="1594000" lvl="5" indent="0">
              <a:buNone/>
            </a:pPr>
            <a:endParaRPr lang="en-US" sz="6600" dirty="0">
              <a:latin typeface="Raleway" panose="020B0003030101060003" pitchFamily="34" charset="0"/>
            </a:endParaRPr>
          </a:p>
          <a:p>
            <a:pPr marL="1594000" lvl="5" indent="0">
              <a:spcBef>
                <a:spcPts val="2400"/>
              </a:spcBef>
              <a:buNone/>
            </a:pPr>
            <a:r>
              <a:rPr lang="en-US" sz="6600" b="1" dirty="0" smtClean="0">
                <a:solidFill>
                  <a:schemeClr val="accent1"/>
                </a:solidFill>
                <a:latin typeface="Raleway" panose="020B0003030101060003" pitchFamily="34" charset="0"/>
              </a:rPr>
              <a:t>Kate </a:t>
            </a:r>
            <a:r>
              <a:rPr lang="en-US" sz="6600" b="1" dirty="0">
                <a:solidFill>
                  <a:schemeClr val="accent1"/>
                </a:solidFill>
                <a:latin typeface="Raleway" panose="020B0003030101060003" pitchFamily="34" charset="0"/>
              </a:rPr>
              <a:t>Young</a:t>
            </a:r>
          </a:p>
          <a:p>
            <a:pPr marL="1594000" lvl="5" indent="0">
              <a:buNone/>
            </a:pPr>
            <a:r>
              <a:rPr lang="en-US" sz="6600" dirty="0">
                <a:latin typeface="Raleway" panose="020B0003030101060003" pitchFamily="34" charset="0"/>
              </a:rPr>
              <a:t>Facebook/kate.young.712</a:t>
            </a:r>
          </a:p>
          <a:p>
            <a:pPr marL="1594000" lvl="5" indent="0">
              <a:buNone/>
            </a:pPr>
            <a:endParaRPr lang="en-US" sz="6600" dirty="0">
              <a:latin typeface="Raleway" panose="020B0003030101060003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66" y="3425930"/>
            <a:ext cx="1315846" cy="1315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79" y="2354607"/>
            <a:ext cx="1384419" cy="710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67" y="4961132"/>
            <a:ext cx="1315845" cy="1315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5132" y="3818025"/>
            <a:ext cx="1402866" cy="1315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5132" y="2228003"/>
            <a:ext cx="1400266" cy="131584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525131" y="5347619"/>
            <a:ext cx="5349305" cy="1243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BB92D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#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PAWomenRising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BB92D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Tag us: @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ccwomenandgirls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9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Custom 2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6C207F"/>
      </a:accent1>
      <a:accent2>
        <a:srgbClr val="9BB92D"/>
      </a:accent2>
      <a:accent3>
        <a:srgbClr val="696A72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1180</TotalTime>
  <Words>359</Words>
  <Application>Microsoft Office PowerPoint</Application>
  <PresentationFormat>Widescreen</PresentationFormat>
  <Paragraphs>101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Gill Sans MT</vt:lpstr>
      <vt:lpstr>Raleway</vt:lpstr>
      <vt:lpstr>Wingdings</vt:lpstr>
      <vt:lpstr>Wingdings 2</vt:lpstr>
      <vt:lpstr>Dividend</vt:lpstr>
      <vt:lpstr>Women on the rise: stories from a movement</vt:lpstr>
      <vt:lpstr>Tweet along with us!</vt:lpstr>
      <vt:lpstr>Review of some key 2017 events</vt:lpstr>
      <vt:lpstr>Where women stand</vt:lpstr>
      <vt:lpstr>2018 Midterm election cycle</vt:lpstr>
      <vt:lpstr>Did you know? </vt:lpstr>
      <vt:lpstr>Keep the conversation going!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on the rise: stories from a movement</dc:title>
  <dc:creator>Maeve Kelly</dc:creator>
  <cp:lastModifiedBy>Maeve Kelly</cp:lastModifiedBy>
  <cp:revision>146</cp:revision>
  <dcterms:created xsi:type="dcterms:W3CDTF">2018-01-18T15:16:53Z</dcterms:created>
  <dcterms:modified xsi:type="dcterms:W3CDTF">2018-01-23T16:54:33Z</dcterms:modified>
</cp:coreProperties>
</file>